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046AD-099F-436C-A1E8-130F78B4952D}"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4AD87-09EA-424C-A9C6-880EE1F60627}" type="slidenum">
              <a:rPr lang="en-US" smtClean="0"/>
              <a:t>‹#›</a:t>
            </a:fld>
            <a:endParaRPr lang="en-US"/>
          </a:p>
        </p:txBody>
      </p:sp>
    </p:spTree>
    <p:extLst>
      <p:ext uri="{BB962C8B-B14F-4D97-AF65-F5344CB8AC3E}">
        <p14:creationId xmlns:p14="http://schemas.microsoft.com/office/powerpoint/2010/main" val="374307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4AD87-09EA-424C-A9C6-880EE1F60627}" type="slidenum">
              <a:rPr lang="en-US" smtClean="0"/>
              <a:t>6</a:t>
            </a:fld>
            <a:endParaRPr lang="en-US"/>
          </a:p>
        </p:txBody>
      </p:sp>
    </p:spTree>
    <p:extLst>
      <p:ext uri="{BB962C8B-B14F-4D97-AF65-F5344CB8AC3E}">
        <p14:creationId xmlns:p14="http://schemas.microsoft.com/office/powerpoint/2010/main" val="105069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91CB59-41B2-494C-AAA7-60BA075CC72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75850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1CB59-41B2-494C-AAA7-60BA075CC72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239576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1CB59-41B2-494C-AAA7-60BA075CC72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145811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1CB59-41B2-494C-AAA7-60BA075CC72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58976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91CB59-41B2-494C-AAA7-60BA075CC720}"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116845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91CB59-41B2-494C-AAA7-60BA075CC720}"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21898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1CB59-41B2-494C-AAA7-60BA075CC720}"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73158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91CB59-41B2-494C-AAA7-60BA075CC720}"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377694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1CB59-41B2-494C-AAA7-60BA075CC720}"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49227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1CB59-41B2-494C-AAA7-60BA075CC720}"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67788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91CB59-41B2-494C-AAA7-60BA075CC720}"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8FB81-BCF9-4B5D-A3FF-4F101D0BEA59}" type="slidenum">
              <a:rPr lang="en-US" smtClean="0"/>
              <a:t>‹#›</a:t>
            </a:fld>
            <a:endParaRPr lang="en-US"/>
          </a:p>
        </p:txBody>
      </p:sp>
    </p:spTree>
    <p:extLst>
      <p:ext uri="{BB962C8B-B14F-4D97-AF65-F5344CB8AC3E}">
        <p14:creationId xmlns:p14="http://schemas.microsoft.com/office/powerpoint/2010/main" val="260098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1CB59-41B2-494C-AAA7-60BA075CC720}" type="datetimeFigureOut">
              <a:rPr lang="en-US" smtClean="0"/>
              <a:t>5/24/2022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8FB81-BCF9-4B5D-A3FF-4F101D0BEA59}" type="slidenum">
              <a:rPr lang="en-US" smtClean="0"/>
              <a:t>‹#›</a:t>
            </a:fld>
            <a:endParaRPr lang="en-US"/>
          </a:p>
        </p:txBody>
      </p:sp>
    </p:spTree>
    <p:extLst>
      <p:ext uri="{BB962C8B-B14F-4D97-AF65-F5344CB8AC3E}">
        <p14:creationId xmlns:p14="http://schemas.microsoft.com/office/powerpoint/2010/main" val="18507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vet.emis.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195" y="138896"/>
            <a:ext cx="11655705" cy="3090441"/>
          </a:xfrm>
        </p:spPr>
        <p:txBody>
          <a:bodyPr>
            <a:noAutofit/>
          </a:bodyPr>
          <a:lstStyle/>
          <a:p>
            <a:pPr indent="209550">
              <a:lnSpc>
                <a:spcPct val="107000"/>
              </a:lnSpc>
              <a:spcAft>
                <a:spcPts val="0"/>
              </a:spcAft>
            </a:pPr>
            <a:r>
              <a:rPr lang="ka-GE" sz="2000" b="1" dirty="0">
                <a:solidFill>
                  <a:srgbClr val="333399"/>
                </a:solidFill>
                <a:ea typeface="Times New Roman" panose="02020603050405020304" pitchFamily="18" charset="0"/>
                <a:cs typeface="Sylfaen" panose="010A0502050306030303" pitchFamily="18" charset="0"/>
              </a:rPr>
              <a:t>აკაკი წერეთლის სახელმწიფო უნივერსიტეტი</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ka-GE" sz="2000" b="1" dirty="0">
                <a:solidFill>
                  <a:srgbClr val="FF00FF"/>
                </a:solidFill>
                <a:ea typeface="Times New Roman" panose="02020603050405020304" pitchFamily="18" charset="0"/>
                <a:cs typeface="Sylfaen" panose="010A0502050306030303" pitchFamily="18" charset="0"/>
              </a:rPr>
              <a:t>გიწვევთ სასწავლებლად ტრანსპორტის და ლოგისტიკის </a:t>
            </a:r>
            <a:r>
              <a:rPr lang="af-ZA" sz="2000" b="1" dirty="0" smtClean="0">
                <a:solidFill>
                  <a:srgbClr val="FF00FF"/>
                </a:solidFill>
                <a:effectLst/>
                <a:latin typeface="Sylfaen" panose="010A0502050306030303" pitchFamily="18" charset="0"/>
                <a:ea typeface="Times New Roman" panose="02020603050405020304" pitchFamily="18" charset="0"/>
                <a:cs typeface="Sylfaen" panose="010A0502050306030303" pitchFamily="18" charset="0"/>
              </a:rPr>
              <a:t>მიმართულების პროფესიულ </a:t>
            </a:r>
            <a:r>
              <a:rPr lang="ka-GE" sz="2000" b="1" dirty="0">
                <a:solidFill>
                  <a:srgbClr val="FF00FF"/>
                </a:solidFill>
                <a:ea typeface="Times New Roman" panose="02020603050405020304" pitchFamily="18" charset="0"/>
                <a:cs typeface="Sylfaen" panose="010A0502050306030303" pitchFamily="18" charset="0"/>
              </a:rPr>
              <a:t>მოდულურ პროგრამაზე:</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af-ZA" sz="2800" b="1" dirty="0" smtClean="0">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სატ</a:t>
            </a:r>
            <a:r>
              <a:rPr lang="ka-GE" sz="2800" b="1" dirty="0">
                <a:solidFill>
                  <a:srgbClr val="FF0000"/>
                </a:solidFill>
                <a:ea typeface="Times New Roman" panose="02020603050405020304" pitchFamily="18" charset="0"/>
                <a:cs typeface="Sylfaen" panose="010A0502050306030303" pitchFamily="18" charset="0"/>
              </a:rPr>
              <a:t>ვირთო გადაზიდვებ</a:t>
            </a:r>
            <a:r>
              <a:rPr lang="af-ZA" sz="2800" b="1" dirty="0" smtClean="0">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ის ლო</a:t>
            </a:r>
            <a:r>
              <a:rPr lang="ka-GE" sz="2800" b="1" dirty="0">
                <a:solidFill>
                  <a:srgbClr val="FF0000"/>
                </a:solidFill>
                <a:ea typeface="Times New Roman" panose="02020603050405020304" pitchFamily="18" charset="0"/>
                <a:cs typeface="Sylfaen" panose="010A0502050306030303" pitchFamily="18" charset="0"/>
              </a:rPr>
              <a:t>გ</a:t>
            </a:r>
            <a:r>
              <a:rPr lang="af-ZA" sz="2800" b="1" dirty="0" smtClean="0">
                <a:solidFill>
                  <a:srgbClr val="FF0000"/>
                </a:solidFill>
                <a:effectLst/>
                <a:latin typeface="Sylfaen" panose="010A0502050306030303" pitchFamily="18" charset="0"/>
                <a:ea typeface="Times New Roman" panose="02020603050405020304" pitchFamily="18" charset="0"/>
                <a:cs typeface="Sylfaen" panose="010A0502050306030303" pitchFamily="18" charset="0"/>
              </a:rPr>
              <a:t>ისტიკ</a:t>
            </a:r>
            <a:r>
              <a:rPr lang="ka-GE" sz="2800" b="1" dirty="0">
                <a:solidFill>
                  <a:srgbClr val="FF0000"/>
                </a:solidFill>
                <a:ea typeface="Times New Roman" panose="02020603050405020304" pitchFamily="18" charset="0"/>
                <a:cs typeface="Sylfaen" panose="010A0502050306030303" pitchFamily="18" charset="0"/>
              </a:rPr>
              <a:t>ა</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800" dirty="0" smtClean="0">
                <a:effectLst/>
                <a:latin typeface="Calibri" panose="020F0502020204030204" pitchFamily="34" charset="0"/>
                <a:ea typeface="Calibri" panose="020F0502020204030204" pitchFamily="34" charset="0"/>
                <a:cs typeface="Times New Roman" panose="02020603050405020304" pitchFamily="18" charset="0"/>
              </a:rPr>
            </a:br>
            <a:r>
              <a:rPr lang="ka-GE" sz="2000" b="1" dirty="0">
                <a:solidFill>
                  <a:srgbClr val="FF00FF"/>
                </a:solidFill>
                <a:ea typeface="Times New Roman" panose="02020603050405020304" pitchFamily="18" charset="0"/>
                <a:cs typeface="Sylfaen" panose="010A0502050306030303" pitchFamily="18" charset="0"/>
              </a:rPr>
              <a:t>(დისტრიბუტორი)</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ka-GE" sz="2000" b="1" u="sng" dirty="0">
                <a:solidFill>
                  <a:srgbClr val="333399"/>
                </a:solidFill>
                <a:ea typeface="Times New Roman" panose="02020603050405020304" pitchFamily="18" charset="0"/>
                <a:cs typeface="Sylfaen" panose="010A0502050306030303" pitchFamily="18" charset="0"/>
              </a:rPr>
              <a:t>პროგრამის ხანგრძლივობა  - 14 თვე</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af-ZA" sz="2000" b="1" u="sng" dirty="0">
                <a:solidFill>
                  <a:srgbClr val="333399"/>
                </a:solidFill>
                <a:latin typeface="Sylfaen" panose="010A0502050306030303" pitchFamily="18" charset="0"/>
                <a:ea typeface="Times New Roman" panose="02020603050405020304" pitchFamily="18" charset="0"/>
                <a:cs typeface="Sylfaen" panose="010A0502050306030303" pitchFamily="18" charset="0"/>
              </a:rPr>
              <a:t>მისამართი: </a:t>
            </a:r>
            <a:r>
              <a:rPr lang="af-ZA" sz="2000" b="1" dirty="0">
                <a:solidFill>
                  <a:srgbClr val="333399"/>
                </a:solidFill>
                <a:latin typeface="Sylfaen" panose="010A0502050306030303" pitchFamily="18" charset="0"/>
                <a:ea typeface="Times New Roman" panose="02020603050405020304" pitchFamily="18" charset="0"/>
                <a:cs typeface="Sylfaen" panose="010A0502050306030303" pitchFamily="18" charset="0"/>
              </a:rPr>
              <a:t>ქუთაისი, ახალგაზრდობის გამზ. 98. </a:t>
            </a:r>
            <a:r>
              <a:rPr lang="ka-GE" sz="2000" b="1" dirty="0" smtClean="0">
                <a:solidFill>
                  <a:srgbClr val="333399"/>
                </a:solidFill>
                <a:latin typeface="Sylfaen" panose="010A0502050306030303" pitchFamily="18" charset="0"/>
                <a:ea typeface="Times New Roman" panose="02020603050405020304" pitchFamily="18" charset="0"/>
                <a:cs typeface="Sylfaen" panose="010A0502050306030303" pitchFamily="18" charset="0"/>
              </a:rPr>
              <a:t> </a:t>
            </a:r>
            <a:r>
              <a:rPr lang="af-ZA" sz="2000" b="1" dirty="0" smtClean="0">
                <a:solidFill>
                  <a:srgbClr val="333399"/>
                </a:solidFill>
                <a:latin typeface="Sylfaen" panose="010A0502050306030303" pitchFamily="18" charset="0"/>
                <a:ea typeface="Times New Roman" panose="02020603050405020304" pitchFamily="18" charset="0"/>
                <a:cs typeface="Sylfaen" panose="010A0502050306030303" pitchFamily="18" charset="0"/>
              </a:rPr>
              <a:t>ტელ</a:t>
            </a:r>
            <a:r>
              <a:rPr lang="af-ZA" sz="2000" b="1" dirty="0">
                <a:solidFill>
                  <a:srgbClr val="333399"/>
                </a:solidFill>
                <a:latin typeface="Sylfaen" panose="010A0502050306030303" pitchFamily="18" charset="0"/>
                <a:ea typeface="Times New Roman" panose="02020603050405020304" pitchFamily="18" charset="0"/>
                <a:cs typeface="Sylfaen" panose="010A0502050306030303" pitchFamily="18" charset="0"/>
              </a:rPr>
              <a:t>: 593-56 -42 -99;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Subtitle 2"/>
          <p:cNvSpPr>
            <a:spLocks noGrp="1"/>
          </p:cNvSpPr>
          <p:nvPr>
            <p:ph type="subTitle" idx="1"/>
          </p:nvPr>
        </p:nvSpPr>
        <p:spPr>
          <a:xfrm>
            <a:off x="324091" y="2928395"/>
            <a:ext cx="11609408" cy="3929605"/>
          </a:xfrm>
        </p:spPr>
        <p:txBody>
          <a:bodyPr>
            <a:normAutofit/>
          </a:bodyPr>
          <a:lstStyle/>
          <a:p>
            <a:pPr>
              <a:lnSpc>
                <a:spcPct val="100000"/>
              </a:lnSpc>
              <a:spcAft>
                <a:spcPts val="0"/>
              </a:spcAft>
            </a:pPr>
            <a:r>
              <a:rPr lang="ka-GE" sz="1600" b="1" dirty="0" smtClean="0">
                <a:solidFill>
                  <a:srgbClr val="000080"/>
                </a:solidFill>
                <a:ea typeface="Times New Roman" panose="02020603050405020304" pitchFamily="18" charset="0"/>
                <a:cs typeface="Sylfaen" panose="010A0502050306030303" pitchFamily="18" charset="0"/>
              </a:rPr>
              <a:t>პროგრამაზე ჩარიცხვა  </a:t>
            </a:r>
            <a:r>
              <a:rPr lang="ka-GE" sz="1600" b="1" dirty="0">
                <a:solidFill>
                  <a:srgbClr val="000080"/>
                </a:solidFill>
                <a:ea typeface="Times New Roman" panose="02020603050405020304" pitchFamily="18" charset="0"/>
                <a:cs typeface="Sylfaen" panose="010A0502050306030303" pitchFamily="18" charset="0"/>
              </a:rPr>
              <a:t>- მოტივაციური </a:t>
            </a:r>
            <a:r>
              <a:rPr lang="ka-GE" sz="1600" b="1" dirty="0" smtClean="0">
                <a:solidFill>
                  <a:srgbClr val="000080"/>
                </a:solidFill>
                <a:ea typeface="Times New Roman" panose="02020603050405020304" pitchFamily="18" charset="0"/>
                <a:cs typeface="Sylfaen" panose="010A0502050306030303" pitchFamily="18" charset="0"/>
              </a:rPr>
              <a:t>გასაუბრებით</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ka-GE" sz="1600" b="1" dirty="0" smtClean="0">
                <a:solidFill>
                  <a:srgbClr val="FF0000"/>
                </a:solidFill>
                <a:ea typeface="Times New Roman" panose="02020603050405020304" pitchFamily="18" charset="0"/>
                <a:cs typeface="Sylfaen" panose="010A0502050306030303" pitchFamily="18" charset="0"/>
              </a:rPr>
              <a:t>პროგრამაზე </a:t>
            </a:r>
            <a:r>
              <a:rPr lang="ka-GE" sz="1600" b="1" dirty="0">
                <a:solidFill>
                  <a:srgbClr val="FF0000"/>
                </a:solidFill>
                <a:ea typeface="Times New Roman" panose="02020603050405020304" pitchFamily="18" charset="0"/>
                <a:cs typeface="Sylfaen" panose="010A0502050306030303" pitchFamily="18" charset="0"/>
              </a:rPr>
              <a:t>სწავლა სრულად ფინანსდება სახელმწიფოს მიერ.</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ka-GE" sz="1600" b="1" dirty="0">
                <a:solidFill>
                  <a:srgbClr val="00B050"/>
                </a:solidFill>
                <a:ea typeface="Times New Roman" panose="02020603050405020304" pitchFamily="18" charset="0"/>
                <a:cs typeface="Sylfaen" panose="010A0502050306030303" pitchFamily="18" charset="0"/>
              </a:rPr>
              <a:t>გაიცემა სახელმწიფოს მიერ აღიარებული ორენოვანი დიპლომი.</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ka-GE" sz="1600" b="1" dirty="0" smtClean="0">
                <a:solidFill>
                  <a:srgbClr val="000080"/>
                </a:solidFill>
                <a:ea typeface="Times New Roman" panose="02020603050405020304" pitchFamily="18" charset="0"/>
                <a:cs typeface="Sylfaen" panose="010A0502050306030303" pitchFamily="18" charset="0"/>
              </a:rPr>
              <a:t>პროგრამაზე </a:t>
            </a:r>
            <a:r>
              <a:rPr lang="ka-GE" sz="1600" b="1" dirty="0">
                <a:solidFill>
                  <a:srgbClr val="000080"/>
                </a:solidFill>
                <a:ea typeface="Times New Roman" panose="02020603050405020304" pitchFamily="18" charset="0"/>
                <a:cs typeface="Sylfaen" panose="010A0502050306030303" pitchFamily="18" charset="0"/>
              </a:rPr>
              <a:t>ჩარიცხულ ვაჟებს გადაუვადდებათ    სამხედრო სამსახურში გაწვევა</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p:cNvPicPr>
            <a:picLocks noChangeAspect="1"/>
          </p:cNvPicPr>
          <p:nvPr/>
        </p:nvPicPr>
        <p:blipFill>
          <a:blip r:embed="rId2"/>
          <a:stretch>
            <a:fillRect/>
          </a:stretch>
        </p:blipFill>
        <p:spPr>
          <a:xfrm>
            <a:off x="3703900" y="4479404"/>
            <a:ext cx="5058136" cy="2280212"/>
          </a:xfrm>
          <a:prstGeom prst="rect">
            <a:avLst/>
          </a:prstGeom>
        </p:spPr>
      </p:pic>
    </p:spTree>
    <p:extLst>
      <p:ext uri="{BB962C8B-B14F-4D97-AF65-F5344CB8AC3E}">
        <p14:creationId xmlns:p14="http://schemas.microsoft.com/office/powerpoint/2010/main" val="228718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3621"/>
            <a:ext cx="10421072" cy="2268638"/>
          </a:xfrm>
        </p:spPr>
        <p:txBody>
          <a:bodyPr>
            <a:normAutofit/>
          </a:bodyPr>
          <a:lstStyle/>
          <a:p>
            <a:endParaRPr lang="en-US" sz="2000" dirty="0"/>
          </a:p>
        </p:txBody>
      </p:sp>
      <p:sp>
        <p:nvSpPr>
          <p:cNvPr id="3" name="Subtitle 2"/>
          <p:cNvSpPr>
            <a:spLocks noGrp="1"/>
          </p:cNvSpPr>
          <p:nvPr>
            <p:ph type="subTitle" idx="1"/>
          </p:nvPr>
        </p:nvSpPr>
        <p:spPr>
          <a:xfrm>
            <a:off x="1419827" y="2720051"/>
            <a:ext cx="10525245" cy="3530278"/>
          </a:xfrm>
        </p:spPr>
        <p:txBody>
          <a:bodyPr>
            <a:noAutofit/>
          </a:bodyPr>
          <a:lstStyle/>
          <a:p>
            <a:pPr indent="342265" algn="just">
              <a:lnSpc>
                <a:spcPct val="107000"/>
              </a:lnSpc>
              <a:spcAft>
                <a:spcPts val="0"/>
              </a:spcAft>
            </a:pPr>
            <a:r>
              <a:rPr lang="ka-GE" sz="1800" b="1" dirty="0">
                <a:solidFill>
                  <a:srgbClr val="FF0000"/>
                </a:solidFill>
                <a:ea typeface="Times New Roman" panose="02020603050405020304" pitchFamily="18" charset="0"/>
                <a:cs typeface="Times New Roman" panose="02020603050405020304" pitchFamily="18" charset="0"/>
              </a:rPr>
              <a:t>უნივერსიტეტის ტრანსპორტის </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მიმართულებაზე</a:t>
            </a:r>
            <a:r>
              <a:rPr lang="ka-GE" sz="1800" b="1" dirty="0">
                <a:solidFill>
                  <a:srgbClr val="FF0000"/>
                </a:solidFill>
                <a:ea typeface="Times New Roman" panose="02020603050405020304" pitchFamily="18" charset="0"/>
                <a:cs typeface="Times New Roman" panose="02020603050405020304" pitchFamily="18" charset="0"/>
              </a:rPr>
              <a:t> დამუშავებულია და ფუნქციონირებს თანამედროვე  </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პროფესიული </a:t>
            </a:r>
            <a:r>
              <a:rPr lang="ka-GE" sz="1800" b="1" dirty="0">
                <a:solidFill>
                  <a:srgbClr val="FF0000"/>
                </a:solidFill>
                <a:ea typeface="Times New Roman" panose="02020603050405020304" pitchFamily="18" charset="0"/>
                <a:cs typeface="Times New Roman" panose="02020603050405020304" pitchFamily="18" charset="0"/>
              </a:rPr>
              <a:t>მოდულური პროგრამა „სატვირთო გადაზიდვების ლოგისტიკა </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რომლებზედაც მუშაობენ</a:t>
            </a:r>
            <a:r>
              <a:rPr lang="ka-GE" sz="1800" b="1" dirty="0">
                <a:solidFill>
                  <a:srgbClr val="FF0000"/>
                </a:solidFill>
                <a:ea typeface="Times New Roman" panose="02020603050405020304" pitchFamily="18" charset="0"/>
                <a:cs typeface="Times New Roman" panose="02020603050405020304" pitchFamily="18" charset="0"/>
              </a:rPr>
              <a:t> მაღალი კვალიფიკაციის და პრაქტიკული გამოცდილების მქონე  მასწავ-ლებლები. პროგრამას აქვს თანამედროვე სწავლების მულტიმედიური საშუალებებით აღჭურვილი კაბინეტ-ლაბორატორიები.</a:t>
            </a:r>
            <a:endParaRPr lang="en-US" sz="18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265" algn="just">
              <a:lnSpc>
                <a:spcPct val="107000"/>
              </a:lnSpc>
              <a:spcAft>
                <a:spcPts val="0"/>
              </a:spcAft>
            </a:pPr>
            <a:r>
              <a:rPr lang="ka-GE" sz="1800" b="1" dirty="0">
                <a:solidFill>
                  <a:srgbClr val="FF0000"/>
                </a:solidFill>
                <a:ea typeface="Times New Roman" panose="02020603050405020304" pitchFamily="18" charset="0"/>
                <a:cs typeface="Times New Roman" panose="02020603050405020304" pitchFamily="18" charset="0"/>
              </a:rPr>
              <a:t>სტუდენტთა პრაქტიკის გავლ</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ის</a:t>
            </a:r>
            <a:r>
              <a:rPr lang="ka-GE" sz="1800" b="1" dirty="0">
                <a:solidFill>
                  <a:srgbClr val="FF0000"/>
                </a:solidFill>
                <a:ea typeface="Times New Roman" panose="02020603050405020304" pitchFamily="18" charset="0"/>
                <a:cs typeface="Times New Roman" panose="02020603050405020304" pitchFamily="18" charset="0"/>
              </a:rPr>
              <a:t> და მათი შემდგომი დასაქმების მიზნით, </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ტრანსპორტის მიმართულებას </a:t>
            </a:r>
            <a:r>
              <a:rPr lang="ka-GE" sz="1800" b="1" dirty="0">
                <a:solidFill>
                  <a:srgbClr val="FF0000"/>
                </a:solidFill>
                <a:ea typeface="Times New Roman" panose="02020603050405020304" pitchFamily="18" charset="0"/>
                <a:cs typeface="Times New Roman" panose="02020603050405020304" pitchFamily="18" charset="0"/>
              </a:rPr>
              <a:t>მჭიდრო კავშირი აქვს ისეთ წამყვან სატრანსპორტო</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-ლოჯისტიკურ</a:t>
            </a:r>
            <a:r>
              <a:rPr lang="ka-GE" sz="1800" b="1" dirty="0">
                <a:solidFill>
                  <a:srgbClr val="FF0000"/>
                </a:solidFill>
                <a:ea typeface="Times New Roman" panose="02020603050405020304" pitchFamily="18" charset="0"/>
                <a:cs typeface="Times New Roman" panose="02020603050405020304" pitchFamily="18" charset="0"/>
              </a:rPr>
              <a:t> </a:t>
            </a:r>
            <a:r>
              <a:rPr lang="ka-GE" sz="1800" b="1" dirty="0" smtClean="0">
                <a:solidFill>
                  <a:srgbClr val="FF0000"/>
                </a:solidFill>
                <a:ea typeface="Times New Roman" panose="02020603050405020304" pitchFamily="18" charset="0"/>
                <a:cs typeface="Times New Roman" panose="02020603050405020304" pitchFamily="18" charset="0"/>
              </a:rPr>
              <a:t>კომპანიებთან </a:t>
            </a:r>
            <a:r>
              <a:rPr lang="ka-GE" sz="1800" b="1" dirty="0">
                <a:solidFill>
                  <a:srgbClr val="FF0000"/>
                </a:solidFill>
                <a:ea typeface="Times New Roman" panose="02020603050405020304" pitchFamily="18" charset="0"/>
                <a:cs typeface="Times New Roman" panose="02020603050405020304" pitchFamily="18" charset="0"/>
              </a:rPr>
              <a:t>როგორიცაა: თეგეტა მოტორსი, ლოჯისტექსი, კომპანია DHL</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a:t>
            </a:r>
            <a:r>
              <a:rPr lang="ka-GE" sz="1800" b="1" dirty="0">
                <a:solidFill>
                  <a:srgbClr val="FF0000"/>
                </a:solidFill>
                <a:ea typeface="Times New Roman" panose="02020603050405020304" pitchFamily="18" charset="0"/>
                <a:cs typeface="Times New Roman" panose="02020603050405020304" pitchFamily="18" charset="0"/>
              </a:rPr>
              <a:t>ფოთის საზღვაო </a:t>
            </a:r>
            <a:r>
              <a:rPr lang="ka-GE" sz="1800" b="1" dirty="0" smtClean="0">
                <a:solidFill>
                  <a:srgbClr val="FF0000"/>
                </a:solidFill>
                <a:ea typeface="Times New Roman" panose="02020603050405020304" pitchFamily="18" charset="0"/>
                <a:cs typeface="Times New Roman" panose="02020603050405020304" pitchFamily="18" charset="0"/>
              </a:rPr>
              <a:t>პორტი,</a:t>
            </a:r>
            <a:r>
              <a:rPr lang="af-ZA" sz="1800" b="1" dirty="0" smtClean="0">
                <a:solidFill>
                  <a:srgbClr val="FF0000"/>
                </a:solidFill>
                <a:effectLst/>
                <a:latin typeface="Sylfaen" panose="010A0502050306030303" pitchFamily="18" charset="0"/>
                <a:ea typeface="Times New Roman" panose="02020603050405020304" pitchFamily="18" charset="0"/>
                <a:cs typeface="Times New Roman" panose="02020603050405020304" pitchFamily="18" charset="0"/>
              </a:rPr>
              <a:t> შპს “საქართველოს რკინიგზა”</a:t>
            </a:r>
            <a:r>
              <a:rPr lang="ka-GE" sz="1800" b="1" dirty="0">
                <a:solidFill>
                  <a:srgbClr val="FF0000"/>
                </a:solidFill>
                <a:ea typeface="Times New Roman" panose="02020603050405020304" pitchFamily="18" charset="0"/>
                <a:cs typeface="Times New Roman" panose="02020603050405020304" pitchFamily="18" charset="0"/>
              </a:rPr>
              <a:t>.  დავით აღმაშენებლის საერთაშორისო აეროპორტი,  სახელმწიფო დაწესებულებებთან: ქალაქის მერიის </a:t>
            </a:r>
            <a:r>
              <a:rPr lang="ka-GE" sz="1800" b="1" dirty="0" smtClean="0">
                <a:solidFill>
                  <a:srgbClr val="FF0000"/>
                </a:solidFill>
                <a:ea typeface="Times New Roman" panose="02020603050405020304" pitchFamily="18" charset="0"/>
                <a:cs typeface="Times New Roman" panose="02020603050405020304" pitchFamily="18" charset="0"/>
              </a:rPr>
              <a:t>ტრანსპორტის </a:t>
            </a:r>
            <a:r>
              <a:rPr lang="ka-GE" sz="1800" b="1" dirty="0">
                <a:solidFill>
                  <a:srgbClr val="FF0000"/>
                </a:solidFill>
                <a:ea typeface="Times New Roman" panose="02020603050405020304" pitchFamily="18" charset="0"/>
                <a:cs typeface="Times New Roman" panose="02020603050405020304" pitchFamily="18" charset="0"/>
              </a:rPr>
              <a:t>მართვის სამსახური, საპარტულო პოლიციის იმერეთის სამხარეო სამმართველო, შსს </a:t>
            </a:r>
            <a:r>
              <a:rPr lang="ka-GE" sz="1800" b="1" dirty="0" smtClean="0">
                <a:solidFill>
                  <a:srgbClr val="FF0000"/>
                </a:solidFill>
                <a:ea typeface="Times New Roman" panose="02020603050405020304" pitchFamily="18" charset="0"/>
                <a:cs typeface="Times New Roman" panose="02020603050405020304" pitchFamily="18" charset="0"/>
              </a:rPr>
              <a:t>მომსახურების </a:t>
            </a:r>
            <a:r>
              <a:rPr lang="ka-GE" sz="1800" b="1" dirty="0">
                <a:solidFill>
                  <a:srgbClr val="FF0000"/>
                </a:solidFill>
                <a:ea typeface="Times New Roman" panose="02020603050405020304" pitchFamily="18" charset="0"/>
                <a:cs typeface="Times New Roman" panose="02020603050405020304" pitchFamily="18" charset="0"/>
              </a:rPr>
              <a:t>დასავლეთ საქართველოს სააგენტო.</a:t>
            </a:r>
            <a:endParaRPr lang="en-US" sz="18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FF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8896" y="237281"/>
            <a:ext cx="4676172" cy="2141317"/>
          </a:xfrm>
          <a:prstGeom prst="rect">
            <a:avLst/>
          </a:prstGeom>
          <a:noFill/>
        </p:spPr>
      </p:pic>
      <p:pic>
        <p:nvPicPr>
          <p:cNvPr id="5" name="Picture 4"/>
          <p:cNvPicPr>
            <a:picLocks noChangeAspect="1"/>
          </p:cNvPicPr>
          <p:nvPr/>
        </p:nvPicPr>
        <p:blipFill>
          <a:blip r:embed="rId3"/>
          <a:stretch>
            <a:fillRect/>
          </a:stretch>
        </p:blipFill>
        <p:spPr>
          <a:xfrm>
            <a:off x="6377650" y="173621"/>
            <a:ext cx="5671595" cy="2268639"/>
          </a:xfrm>
          <a:prstGeom prst="rect">
            <a:avLst/>
          </a:prstGeom>
        </p:spPr>
      </p:pic>
    </p:spTree>
    <p:extLst>
      <p:ext uri="{BB962C8B-B14F-4D97-AF65-F5344CB8AC3E}">
        <p14:creationId xmlns:p14="http://schemas.microsoft.com/office/powerpoint/2010/main" val="116815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241" y="1"/>
            <a:ext cx="11447362" cy="2743200"/>
          </a:xfrm>
        </p:spPr>
        <p:txBody>
          <a:bodyPr/>
          <a:lstStyle/>
          <a:p>
            <a:endParaRPr lang="en-US" dirty="0"/>
          </a:p>
        </p:txBody>
      </p:sp>
      <p:sp>
        <p:nvSpPr>
          <p:cNvPr id="3" name="Subtitle 2"/>
          <p:cNvSpPr>
            <a:spLocks noGrp="1"/>
          </p:cNvSpPr>
          <p:nvPr>
            <p:ph type="subTitle" idx="1"/>
          </p:nvPr>
        </p:nvSpPr>
        <p:spPr>
          <a:xfrm>
            <a:off x="0" y="2835799"/>
            <a:ext cx="12191999" cy="3692324"/>
          </a:xfrm>
        </p:spPr>
        <p:txBody>
          <a:bodyPr>
            <a:noAutofit/>
          </a:bodyPr>
          <a:lstStyle/>
          <a:p>
            <a:pPr marL="90170" algn="just">
              <a:lnSpc>
                <a:spcPct val="107000"/>
              </a:lnSpc>
              <a:spcAft>
                <a:spcPts val="0"/>
              </a:spcAft>
            </a:pPr>
            <a:r>
              <a:rPr lang="ka-GE" sz="2100" b="1" dirty="0">
                <a:solidFill>
                  <a:srgbClr val="FF0000"/>
                </a:solidFill>
                <a:ea typeface="Calibri" panose="020F0502020204030204" pitchFamily="34" charset="0"/>
                <a:cs typeface="Geo_WWW_Times"/>
              </a:rPr>
              <a:t>პროგრამის  </a:t>
            </a:r>
            <a:r>
              <a:rPr lang="af-ZA" sz="2100" b="1" dirty="0">
                <a:solidFill>
                  <a:srgbClr val="FF0000"/>
                </a:solidFill>
                <a:latin typeface="Sylfaen" panose="010A0502050306030303" pitchFamily="18" charset="0"/>
                <a:ea typeface="Calibri" panose="020F0502020204030204" pitchFamily="34" charset="0"/>
                <a:cs typeface="Geo_WWW_Times"/>
              </a:rPr>
              <a:t>ძირითად მიზანს წარმოადგენს</a:t>
            </a:r>
            <a:r>
              <a:rPr lang="af-ZA" sz="2100" b="1" dirty="0">
                <a:solidFill>
                  <a:srgbClr val="7030A0"/>
                </a:solidFill>
                <a:latin typeface="Sylfaen" panose="010A0502050306030303" pitchFamily="18" charset="0"/>
                <a:ea typeface="Calibri" panose="020F0502020204030204" pitchFamily="34" charset="0"/>
                <a:cs typeface="Geo_WWW_Times"/>
              </a:rPr>
              <a:t> </a:t>
            </a:r>
            <a:r>
              <a:rPr lang="ka-GE" sz="2100" b="1" dirty="0">
                <a:solidFill>
                  <a:srgbClr val="7030A0"/>
                </a:solidFill>
                <a:ea typeface="Calibri" panose="020F0502020204030204" pitchFamily="34" charset="0"/>
                <a:cs typeface="Geo_WWW_Times"/>
              </a:rPr>
              <a:t>სატრანსპორტო სფეროსთვის  ისეთი სპეციალისტის მომზადება, რომელმაც უნდა უზრუნველყოს </a:t>
            </a:r>
            <a:r>
              <a:rPr lang="af-ZA" sz="2100" b="1" dirty="0">
                <a:solidFill>
                  <a:srgbClr val="7030A0"/>
                </a:solidFill>
                <a:latin typeface="Sylfaen" panose="010A0502050306030303" pitchFamily="18" charset="0"/>
                <a:ea typeface="Calibri" panose="020F0502020204030204" pitchFamily="34" charset="0"/>
                <a:cs typeface="Geo_WWW_Times"/>
              </a:rPr>
              <a:t>კონკურენტულ ბიზნეს-გარემოში სატრანსპორტო გადაზიდვებით  დასაქმებული ფირმების მდგრადი ფუნქციონირება და განვითარება, </a:t>
            </a:r>
            <a:r>
              <a:rPr lang="ka-GE" sz="2100" b="1" dirty="0">
                <a:solidFill>
                  <a:srgbClr val="7030A0"/>
                </a:solidFill>
                <a:ea typeface="Calibri" panose="020F0502020204030204" pitchFamily="34" charset="0"/>
                <a:cs typeface="Geo_WWW_Times"/>
              </a:rPr>
              <a:t>ტრანსპორტის ლოგისტიკოსი ახდენს </a:t>
            </a:r>
            <a:r>
              <a:rPr lang="af-ZA" sz="2100" b="1" dirty="0">
                <a:solidFill>
                  <a:srgbClr val="7030A0"/>
                </a:solidFill>
                <a:latin typeface="Sylfaen" panose="010A0502050306030303" pitchFamily="18" charset="0"/>
                <a:ea typeface="Calibri" panose="020F0502020204030204" pitchFamily="34" charset="0"/>
                <a:cs typeface="Geo_WWW_Times"/>
              </a:rPr>
              <a:t>გადა</a:t>
            </a:r>
            <a:r>
              <a:rPr lang="ka-GE" sz="2100" b="1" dirty="0">
                <a:solidFill>
                  <a:srgbClr val="7030A0"/>
                </a:solidFill>
                <a:ea typeface="Calibri" panose="020F0502020204030204" pitchFamily="34" charset="0"/>
                <a:cs typeface="Geo_WWW_Times"/>
              </a:rPr>
              <a:t>ზიდვების პროცესში მონაწილე </a:t>
            </a:r>
            <a:r>
              <a:rPr lang="af-ZA" sz="2100" b="1" dirty="0">
                <a:solidFill>
                  <a:srgbClr val="7030A0"/>
                </a:solidFill>
                <a:latin typeface="Sylfaen" panose="010A0502050306030303" pitchFamily="18" charset="0"/>
                <a:ea typeface="Calibri" panose="020F0502020204030204" pitchFamily="34" charset="0"/>
                <a:cs typeface="Geo_WWW_Times"/>
              </a:rPr>
              <a:t>სუბიექტების საქმიანობათა ანალიზს, მათ კოორდინაციას და რეგულირებას,  საქონლის გადაზიდვებზე მოქმედი ტექნოლოგიური ფაქტორების გათვალისწინებით ირჩევს გადაზიდვების უმოკლეს და უსწრაფეს სისტემებს, </a:t>
            </a:r>
            <a:r>
              <a:rPr lang="ka-GE" sz="2100" b="1" dirty="0">
                <a:solidFill>
                  <a:srgbClr val="7030A0"/>
                </a:solidFill>
                <a:ea typeface="Calibri" panose="020F0502020204030204" pitchFamily="34" charset="0"/>
                <a:cs typeface="Geo_WWW_Times"/>
              </a:rPr>
              <a:t>პროგრამის კურსის გავლის შედეგად ლოგისტის საქმიანობა </a:t>
            </a:r>
            <a:r>
              <a:rPr lang="af-ZA" sz="2100" b="1" dirty="0">
                <a:solidFill>
                  <a:srgbClr val="7030A0"/>
                </a:solidFill>
                <a:latin typeface="Sylfaen" panose="010A0502050306030303" pitchFamily="18" charset="0"/>
                <a:ea typeface="Calibri" panose="020F0502020204030204" pitchFamily="34" charset="0"/>
                <a:cs typeface="Geo_WWW_Times"/>
              </a:rPr>
              <a:t>მიმართულია </a:t>
            </a:r>
            <a:r>
              <a:rPr lang="ka-GE" sz="2100" b="1" dirty="0">
                <a:solidFill>
                  <a:srgbClr val="7030A0"/>
                </a:solidFill>
                <a:ea typeface="Calibri" panose="020F0502020204030204" pitchFamily="34" charset="0"/>
                <a:cs typeface="Geo_WWW_Times"/>
              </a:rPr>
              <a:t>გადაზიდვების </a:t>
            </a:r>
            <a:r>
              <a:rPr lang="af-ZA" sz="2100" b="1" dirty="0">
                <a:solidFill>
                  <a:srgbClr val="7030A0"/>
                </a:solidFill>
                <a:latin typeface="Sylfaen" panose="010A0502050306030303" pitchFamily="18" charset="0"/>
                <a:ea typeface="Calibri" panose="020F0502020204030204" pitchFamily="34" charset="0"/>
                <a:cs typeface="Geo_WWW_Times"/>
              </a:rPr>
              <a:t>ერთიანი ლო</a:t>
            </a:r>
            <a:r>
              <a:rPr lang="ka-GE" sz="2100" b="1" dirty="0">
                <a:solidFill>
                  <a:srgbClr val="7030A0"/>
                </a:solidFill>
                <a:ea typeface="Calibri" panose="020F0502020204030204" pitchFamily="34" charset="0"/>
                <a:cs typeface="Geo_WWW_Times"/>
              </a:rPr>
              <a:t>გ</a:t>
            </a:r>
            <a:r>
              <a:rPr lang="af-ZA" sz="2100" b="1" dirty="0">
                <a:solidFill>
                  <a:srgbClr val="7030A0"/>
                </a:solidFill>
                <a:latin typeface="Sylfaen" panose="010A0502050306030303" pitchFamily="18" charset="0"/>
                <a:ea typeface="Calibri" panose="020F0502020204030204" pitchFamily="34" charset="0"/>
                <a:cs typeface="Geo_WWW_Times"/>
              </a:rPr>
              <a:t>ისტიკური ჯაჭვის შემადგენელი ცალკეული რგოლების ოპტიმალურ  თანამოქმედებათა უზრუნველყოფისაკენ, რომელთა მიზანია მომხმარებელთა მოთხოვნების, სატრანსპორტო ფირმის შესაძლებლობების,  გადაზიდვების უახლესი ტექნოლოგიებისა და მართვის ორგანიზაციის პრინციპების მაქსიმალური გათვალისწინებით მაღალეფექტური საბოლოო შედეგების მიღწევა სატრანსპორტო მომსახურების ბაზარზე.</a:t>
            </a:r>
            <a:endParaRPr lang="en-US" sz="21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1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1884" y="231495"/>
            <a:ext cx="5220182" cy="2511706"/>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585995" y="92598"/>
            <a:ext cx="4363656" cy="2650604"/>
          </a:xfrm>
          <a:prstGeom prst="rect">
            <a:avLst/>
          </a:prstGeom>
          <a:noFill/>
          <a:ln>
            <a:noFill/>
          </a:ln>
        </p:spPr>
      </p:pic>
    </p:spTree>
    <p:extLst>
      <p:ext uri="{BB962C8B-B14F-4D97-AF65-F5344CB8AC3E}">
        <p14:creationId xmlns:p14="http://schemas.microsoft.com/office/powerpoint/2010/main" val="3936520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5505" y="2"/>
            <a:ext cx="4942390" cy="2893670"/>
          </a:xfrm>
          <a:prstGeom prst="rect">
            <a:avLst/>
          </a:prstGeom>
        </p:spPr>
      </p:pic>
      <p:sp>
        <p:nvSpPr>
          <p:cNvPr id="2" name="Title 1"/>
          <p:cNvSpPr>
            <a:spLocks noGrp="1"/>
          </p:cNvSpPr>
          <p:nvPr>
            <p:ph type="title"/>
          </p:nvPr>
        </p:nvSpPr>
        <p:spPr>
          <a:xfrm>
            <a:off x="0" y="1"/>
            <a:ext cx="11353800" cy="2893670"/>
          </a:xfrm>
        </p:spPr>
        <p:txBody>
          <a:bodyPr/>
          <a:lstStyle/>
          <a:p>
            <a:r>
              <a:rPr lang="ka-GE" dirty="0" smtClean="0"/>
              <a:t>  </a:t>
            </a:r>
            <a:endParaRPr lang="en-US" dirty="0"/>
          </a:p>
        </p:txBody>
      </p:sp>
      <p:pic>
        <p:nvPicPr>
          <p:cNvPr id="7" name="Content Placeholder 6"/>
          <p:cNvPicPr>
            <a:picLocks noGrp="1" noChangeAspect="1"/>
          </p:cNvPicPr>
          <p:nvPr>
            <p:ph idx="1"/>
          </p:nvPr>
        </p:nvPicPr>
        <p:blipFill>
          <a:blip r:embed="rId3"/>
          <a:stretch>
            <a:fillRect/>
          </a:stretch>
        </p:blipFill>
        <p:spPr>
          <a:xfrm>
            <a:off x="6250329" y="1"/>
            <a:ext cx="5103470" cy="2893670"/>
          </a:xfrm>
          <a:prstGeom prst="rect">
            <a:avLst/>
          </a:prstGeom>
        </p:spPr>
      </p:pic>
      <p:sp>
        <p:nvSpPr>
          <p:cNvPr id="8" name="TextBox 7"/>
          <p:cNvSpPr txBox="1"/>
          <p:nvPr/>
        </p:nvSpPr>
        <p:spPr>
          <a:xfrm>
            <a:off x="694481" y="3194613"/>
            <a:ext cx="11273742" cy="3340786"/>
          </a:xfrm>
          <a:prstGeom prst="rect">
            <a:avLst/>
          </a:prstGeom>
          <a:noFill/>
        </p:spPr>
        <p:txBody>
          <a:bodyPr wrap="square" rtlCol="0">
            <a:spAutoFit/>
          </a:bodyPr>
          <a:lstStyle/>
          <a:p>
            <a:pPr algn="just">
              <a:lnSpc>
                <a:spcPct val="107000"/>
              </a:lnSpc>
              <a:spcAft>
                <a:spcPts val="0"/>
              </a:spcAft>
            </a:pPr>
            <a:r>
              <a:rPr lang="ka-GE" sz="2200" b="1" dirty="0">
                <a:solidFill>
                  <a:srgbClr val="0070C0"/>
                </a:solidFill>
                <a:ea typeface="Calibri" panose="020F0502020204030204" pitchFamily="34" charset="0"/>
                <a:cs typeface="Geo_WWW_Times"/>
              </a:rPr>
              <a:t>პროგრამის  </a:t>
            </a:r>
            <a:r>
              <a:rPr lang="af-ZA" sz="2200" b="1" dirty="0">
                <a:solidFill>
                  <a:srgbClr val="0070C0"/>
                </a:solidFill>
                <a:latin typeface="Sylfaen" panose="010A0502050306030303" pitchFamily="18" charset="0"/>
                <a:ea typeface="Calibri" panose="020F0502020204030204" pitchFamily="34" charset="0"/>
                <a:cs typeface="Geo_WWW_Times"/>
              </a:rPr>
              <a:t>მი­ზანს </a:t>
            </a:r>
            <a:r>
              <a:rPr lang="ka-GE" sz="2200" b="1" dirty="0">
                <a:solidFill>
                  <a:srgbClr val="0070C0"/>
                </a:solidFill>
                <a:ea typeface="Calibri" panose="020F0502020204030204" pitchFamily="34" charset="0"/>
                <a:cs typeface="Geo_WWW_Times"/>
              </a:rPr>
              <a:t>აგრთვე </a:t>
            </a:r>
            <a:r>
              <a:rPr lang="af-ZA" sz="2200" b="1" dirty="0">
                <a:solidFill>
                  <a:srgbClr val="0070C0"/>
                </a:solidFill>
                <a:latin typeface="Sylfaen" panose="010A0502050306030303" pitchFamily="18" charset="0"/>
                <a:ea typeface="Calibri" panose="020F0502020204030204" pitchFamily="34" charset="0"/>
                <a:cs typeface="Geo_WWW_Times"/>
              </a:rPr>
              <a:t>წარ­მო­ად­გენს </a:t>
            </a:r>
            <a:r>
              <a:rPr lang="ka-GE" sz="2200" b="1" dirty="0">
                <a:solidFill>
                  <a:srgbClr val="FF0000"/>
                </a:solidFill>
                <a:ea typeface="Calibri" panose="020F0502020204030204" pitchFamily="34" charset="0"/>
                <a:cs typeface="Geo_WWW_Times"/>
              </a:rPr>
              <a:t>სატ­რან­სპორ­ტო-ლოგისტიკური სფე­როს­თვის მო­ამ­ზა­დოს ისე­თი სპე­ცი­ა­ლის­ტე­ბი, რომ­ლებ­საც შე­ეძ­ლე­ბათ სავაჭრო ორგანიზაციებთან კავშირში სადისტრიბუციო ქსელის შექმნა და შეკვეთების მიხედვით საჭირო რაოდენობის მოთხოვნილი პროდუქციით მათი დროული მომარაგება. სტუდენტები სწავლობენ მომარაგების არხების ეფექტური ფუნქციონირების მეთოდებს, გადაზიდვებში შეფერხებების და რისკების შემცირების ხერხებს, სასაწყობო მეურნეობებთან ცივილური </a:t>
            </a:r>
            <a:r>
              <a:rPr lang="ka-GE" sz="2200" b="1" dirty="0" smtClean="0">
                <a:solidFill>
                  <a:srgbClr val="FF0000"/>
                </a:solidFill>
                <a:ea typeface="Calibri" panose="020F0502020204030204" pitchFamily="34" charset="0"/>
                <a:cs typeface="Geo_WWW_Times"/>
              </a:rPr>
              <a:t>თანამშრომლობის </a:t>
            </a:r>
            <a:r>
              <a:rPr lang="ka-GE" sz="2200" b="1" dirty="0">
                <a:solidFill>
                  <a:srgbClr val="FF0000"/>
                </a:solidFill>
                <a:ea typeface="Calibri" panose="020F0502020204030204" pitchFamily="34" charset="0"/>
                <a:cs typeface="Geo_WWW_Times"/>
              </a:rPr>
              <a:t>ფორმებს  და სავაჭრო ობიექტებთან თანასწორი ბიზნესურთიერთობების ჩამოყალიბებისათვის საჭირო უნარ-ჩვევებს . ადგენენ მარაგების განაწილების  და ფინანსური ანგარიშგების დოკუმენტებს.</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737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3078866"/>
          </a:xfrm>
        </p:spPr>
        <p:txBody>
          <a:bodyPr/>
          <a:lstStyle/>
          <a:p>
            <a:endParaRPr lang="en-US" dirty="0"/>
          </a:p>
        </p:txBody>
      </p:sp>
      <p:sp>
        <p:nvSpPr>
          <p:cNvPr id="3" name="Content Placeholder 2"/>
          <p:cNvSpPr>
            <a:spLocks noGrp="1"/>
          </p:cNvSpPr>
          <p:nvPr>
            <p:ph idx="1"/>
          </p:nvPr>
        </p:nvSpPr>
        <p:spPr>
          <a:xfrm>
            <a:off x="699304" y="3411357"/>
            <a:ext cx="10515600" cy="3139914"/>
          </a:xfrm>
        </p:spPr>
        <p:txBody>
          <a:bodyPr/>
          <a:lstStyle/>
          <a:p>
            <a:pPr marL="69850" indent="0" algn="just">
              <a:lnSpc>
                <a:spcPct val="107000"/>
              </a:lnSpc>
              <a:spcAft>
                <a:spcPts val="0"/>
              </a:spcAft>
              <a:buNone/>
            </a:pPr>
            <a:r>
              <a:rPr lang="af-ZA" sz="2200" b="1" dirty="0">
                <a:solidFill>
                  <a:srgbClr val="0070C0"/>
                </a:solidFill>
                <a:latin typeface="Sylfaen" panose="010A0502050306030303" pitchFamily="18" charset="0"/>
                <a:ea typeface="Calibri" panose="020F0502020204030204" pitchFamily="34" charset="0"/>
                <a:cs typeface="Times New Roman" panose="02020603050405020304" pitchFamily="18" charset="0"/>
              </a:rPr>
              <a:t>კურსდამთავრებულების დასაქმების სფეროებია</a:t>
            </a:r>
            <a:r>
              <a:rPr lang="af-ZA" sz="2200" b="1" dirty="0">
                <a:latin typeface="Sylfaen" panose="010A0502050306030303" pitchFamily="18" charset="0"/>
                <a:ea typeface="Calibri" panose="020F0502020204030204" pitchFamily="34" charset="0"/>
                <a:cs typeface="Times New Roman" panose="02020603050405020304" pitchFamily="18" charset="0"/>
              </a:rPr>
              <a:t>: </a:t>
            </a:r>
            <a:r>
              <a:rPr lang="af-ZA" sz="22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მატერიალური და მგზავრთა ნაკადების გადაზიდვებით დასაქმებული სატრანსპორტო, გადამზიდავი, ექსპედიტორული და სატრანსპორტო - </a:t>
            </a:r>
            <a:r>
              <a:rPr lang="af-ZA" sz="2200" b="1" dirty="0" smtClean="0">
                <a:solidFill>
                  <a:srgbClr val="FF0000"/>
                </a:solidFill>
                <a:latin typeface="Sylfaen" panose="010A0502050306030303" pitchFamily="18" charset="0"/>
                <a:ea typeface="Calibri" panose="020F0502020204030204" pitchFamily="34" charset="0"/>
                <a:cs typeface="Times New Roman" panose="02020603050405020304" pitchFamily="18" charset="0"/>
              </a:rPr>
              <a:t>ლო</a:t>
            </a:r>
            <a:r>
              <a:rPr lang="ka-GE" sz="2200" b="1" dirty="0" smtClean="0">
                <a:solidFill>
                  <a:srgbClr val="FF0000"/>
                </a:solidFill>
                <a:latin typeface="Sylfaen" panose="010A0502050306030303" pitchFamily="18" charset="0"/>
                <a:ea typeface="Calibri" panose="020F0502020204030204" pitchFamily="34" charset="0"/>
                <a:cs typeface="Times New Roman" panose="02020603050405020304" pitchFamily="18" charset="0"/>
              </a:rPr>
              <a:t>გ</a:t>
            </a:r>
            <a:r>
              <a:rPr lang="af-ZA" sz="2200" b="1" dirty="0" smtClean="0">
                <a:solidFill>
                  <a:srgbClr val="FF0000"/>
                </a:solidFill>
                <a:latin typeface="Sylfaen" panose="010A0502050306030303" pitchFamily="18" charset="0"/>
                <a:ea typeface="Calibri" panose="020F0502020204030204" pitchFamily="34" charset="0"/>
                <a:cs typeface="Times New Roman" panose="02020603050405020304" pitchFamily="18" charset="0"/>
              </a:rPr>
              <a:t>ისტიკური </a:t>
            </a:r>
            <a:r>
              <a:rPr lang="ka-GE" sz="2200" b="1" dirty="0">
                <a:solidFill>
                  <a:srgbClr val="FF0000"/>
                </a:solidFill>
                <a:ea typeface="Calibri" panose="020F0502020204030204" pitchFamily="34" charset="0"/>
                <a:cs typeface="Times New Roman" panose="02020603050405020304" pitchFamily="18" charset="0"/>
              </a:rPr>
              <a:t>კომპანიები</a:t>
            </a:r>
            <a:r>
              <a:rPr lang="af-ZA" sz="22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 რეგიონალ-ური და სასაზღვრო საბაჟო–გამშვები პუნქტები;  ვაგზლები, პორტები, აეროპორ</a:t>
            </a:r>
            <a:r>
              <a:rPr lang="ka-GE" sz="2200" b="1" dirty="0">
                <a:solidFill>
                  <a:srgbClr val="FF0000"/>
                </a:solidFill>
                <a:ea typeface="Calibri" panose="020F0502020204030204" pitchFamily="34" charset="0"/>
                <a:cs typeface="Times New Roman" panose="02020603050405020304" pitchFamily="18" charset="0"/>
              </a:rPr>
              <a:t>-</a:t>
            </a:r>
            <a:r>
              <a:rPr lang="af-ZA" sz="22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ტები. სპეციალური ტრანსპორტის ორგანიზაციის და მართვის მუნიციპალური სამსახურები; ტრანსპორტის სადაზღვევო კომპანიები</a:t>
            </a:r>
            <a:r>
              <a:rPr lang="ka-GE" sz="2200" b="1" dirty="0">
                <a:solidFill>
                  <a:srgbClr val="FF0000"/>
                </a:solidFill>
                <a:ea typeface="Calibri" panose="020F0502020204030204" pitchFamily="34" charset="0"/>
                <a:cs typeface="Times New Roman" panose="02020603050405020304" pitchFamily="18" charset="0"/>
              </a:rPr>
              <a:t>, </a:t>
            </a:r>
            <a:r>
              <a:rPr lang="ka-GE" sz="2200" b="1" dirty="0">
                <a:solidFill>
                  <a:srgbClr val="FF0000"/>
                </a:solidFill>
                <a:ea typeface="Calibri" panose="020F0502020204030204" pitchFamily="34" charset="0"/>
                <a:cs typeface="Sylfaen" panose="010A0502050306030303" pitchFamily="18" charset="0"/>
              </a:rPr>
              <a:t>ტესტირების ცენტრები</a:t>
            </a:r>
            <a:r>
              <a:rPr lang="ka-GE" sz="2200" b="1" dirty="0">
                <a:solidFill>
                  <a:srgbClr val="FF0000"/>
                </a:solidFill>
                <a:ea typeface="Calibri" panose="020F0502020204030204" pitchFamily="34" charset="0"/>
                <a:cs typeface="Times New Roman" panose="02020603050405020304" pitchFamily="18" charset="0"/>
              </a:rPr>
              <a:t> </a:t>
            </a:r>
            <a:r>
              <a:rPr lang="af-ZA" sz="2200"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და სხვა.</a:t>
            </a:r>
            <a:endParaRPr lang="en-US" sz="2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89630" cy="307886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416952" y="1"/>
            <a:ext cx="5936848" cy="3078865"/>
          </a:xfrm>
          <a:prstGeom prst="rect">
            <a:avLst/>
          </a:prstGeom>
          <a:noFill/>
        </p:spPr>
      </p:pic>
    </p:spTree>
    <p:extLst>
      <p:ext uri="{BB962C8B-B14F-4D97-AF65-F5344CB8AC3E}">
        <p14:creationId xmlns:p14="http://schemas.microsoft.com/office/powerpoint/2010/main" val="3381119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3810330" cy="2322777"/>
          </a:xfrm>
          <a:prstGeom prst="rect">
            <a:avLst/>
          </a:prstGeom>
        </p:spPr>
      </p:pic>
      <p:sp>
        <p:nvSpPr>
          <p:cNvPr id="2" name="Title 1"/>
          <p:cNvSpPr>
            <a:spLocks noGrp="1"/>
          </p:cNvSpPr>
          <p:nvPr>
            <p:ph type="title"/>
          </p:nvPr>
        </p:nvSpPr>
        <p:spPr>
          <a:xfrm>
            <a:off x="0" y="0"/>
            <a:ext cx="10463514" cy="2824223"/>
          </a:xfrm>
        </p:spPr>
        <p:txBody>
          <a:bodyPr/>
          <a:lstStyle/>
          <a:p>
            <a:endParaRPr lang="en-US" dirty="0"/>
          </a:p>
        </p:txBody>
      </p:sp>
      <p:sp>
        <p:nvSpPr>
          <p:cNvPr id="3" name="Content Placeholder 2"/>
          <p:cNvSpPr>
            <a:spLocks noGrp="1"/>
          </p:cNvSpPr>
          <p:nvPr>
            <p:ph idx="1"/>
          </p:nvPr>
        </p:nvSpPr>
        <p:spPr>
          <a:xfrm>
            <a:off x="196770" y="2824223"/>
            <a:ext cx="11157030" cy="4033777"/>
          </a:xfrm>
        </p:spPr>
        <p:txBody>
          <a:bodyPr>
            <a:normAutofit fontScale="62500" lnSpcReduction="20000"/>
          </a:bodyPr>
          <a:lstStyle/>
          <a:p>
            <a:pPr indent="209550">
              <a:lnSpc>
                <a:spcPct val="107000"/>
              </a:lnSpc>
              <a:spcAft>
                <a:spcPts val="0"/>
              </a:spcAft>
            </a:pPr>
            <a:r>
              <a:rPr lang="ka-GE" b="1" dirty="0">
                <a:ea typeface="Calibri" panose="020F0502020204030204" pitchFamily="34" charset="0"/>
                <a:cs typeface="Sylfaen" panose="010A0502050306030303" pitchFamily="18" charset="0"/>
              </a:rPr>
              <a:t>პროგრამაზე შემსვლელთა რეგისტრაცია წარმოებს ელექტრონული ფორმით პორტალზე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a-GE" b="1" u="sng" dirty="0">
                <a:solidFill>
                  <a:srgbClr val="0000FF"/>
                </a:solidFill>
                <a:ea typeface="Calibri" panose="020F0502020204030204" pitchFamily="34" charset="0"/>
                <a:cs typeface="Sylfaen" panose="010A0502050306030303" pitchFamily="18" charset="0"/>
                <a:hlinkClick r:id="rId4"/>
              </a:rPr>
              <a:t>www.vet.emis.ge</a:t>
            </a:r>
            <a:r>
              <a:rPr lang="ka-GE" b="1" dirty="0">
                <a:ea typeface="Calibri" panose="020F0502020204030204" pitchFamily="34" charset="0"/>
                <a:cs typeface="Sylfaen" panose="010A0502050306030303" pitchFamily="18" charset="0"/>
              </a:rPr>
              <a:t> , როგორც ინდივიდუალურად, ასევე აწსუ-ში </a:t>
            </a:r>
            <a:r>
              <a:rPr lang="ka-GE" b="1" dirty="0">
                <a:solidFill>
                  <a:srgbClr val="FF0000"/>
                </a:solidFill>
                <a:ea typeface="Calibri" panose="020F0502020204030204" pitchFamily="34" charset="0"/>
                <a:cs typeface="Sylfaen" panose="010A0502050306030303" pitchFamily="18" charset="0"/>
              </a:rPr>
              <a:t>(ტელ. 593 564 299), </a:t>
            </a:r>
            <a:r>
              <a:rPr lang="ka-GE" b="1" dirty="0">
                <a:ea typeface="Calibri" panose="020F0502020204030204" pitchFamily="34" charset="0"/>
                <a:cs typeface="Sylfaen" panose="010A0502050306030303" pitchFamily="18" charset="0"/>
              </a:rPr>
              <a:t>მიმდინარე წლის </a:t>
            </a:r>
            <a:r>
              <a:rPr lang="ka-GE" b="1" dirty="0" smtClean="0">
                <a:ea typeface="Calibri" panose="020F0502020204030204" pitchFamily="34" charset="0"/>
                <a:cs typeface="Sylfaen" panose="010A0502050306030303" pitchFamily="18" charset="0"/>
              </a:rPr>
              <a:t>22 აგვისტომდე</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b="1" dirty="0">
                <a:solidFill>
                  <a:srgbClr val="FF66FF"/>
                </a:solidFill>
                <a:ea typeface="Calibri" panose="020F0502020204030204" pitchFamily="34" charset="0"/>
                <a:cs typeface="Sylfaen" panose="010A0502050306030303" pitchFamily="18" charset="0"/>
              </a:rPr>
              <a:t>რეგისტრაციის ინსტრუქცია</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b="1" dirty="0">
                <a:solidFill>
                  <a:srgbClr val="FF66FF"/>
                </a:solidFill>
                <a:ea typeface="Calibri" panose="020F0502020204030204" pitchFamily="34" charset="0"/>
                <a:cs typeface="Sylfaen" panose="010A0502050306030303"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a-GE" b="1" dirty="0">
                <a:ea typeface="Calibri" panose="020F0502020204030204" pitchFamily="34" charset="0"/>
                <a:cs typeface="Sylfaen" panose="010A0502050306030303" pitchFamily="18" charset="0"/>
              </a:rPr>
              <a:t>1.პორტალზე შესვლის შემდეგ შევალთ -პროფესიულ საგანმანათლებლო პროგრამებში,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a-GE" b="1" dirty="0">
                <a:ea typeface="Calibri" panose="020F0502020204030204" pitchFamily="34" charset="0"/>
                <a:cs typeface="Sylfaen" panose="010A0502050306030303" pitchFamily="18" charset="0"/>
              </a:rPr>
              <a:t>2. შემდეგ შევალთ ჯგუფში - ბიზნესი, ადმინისტრირება და სამართალი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a-GE" b="1" dirty="0">
                <a:ea typeface="Calibri" panose="020F0502020204030204" pitchFamily="34" charset="0"/>
                <a:cs typeface="Sylfaen" panose="010A0502050306030303" pitchFamily="18" charset="0"/>
              </a:rPr>
              <a:t>3. ვირჩევთ</a:t>
            </a:r>
            <a:r>
              <a:rPr lang="ka-GE" b="1" dirty="0">
                <a:solidFill>
                  <a:srgbClr val="FF0000"/>
                </a:solidFill>
                <a:ea typeface="Calibri" panose="020F0502020204030204" pitchFamily="34" charset="0"/>
                <a:cs typeface="Sylfaen" panose="010A0502050306030303" pitchFamily="18" charset="0"/>
              </a:rPr>
              <a:t> </a:t>
            </a:r>
            <a:r>
              <a:rPr lang="ka-GE" b="1" dirty="0" smtClean="0">
                <a:solidFill>
                  <a:srgbClr val="FF0000"/>
                </a:solidFill>
                <a:ea typeface="Calibri" panose="020F0502020204030204" pitchFamily="34" charset="0"/>
                <a:cs typeface="Sylfaen" panose="010A0502050306030303" pitchFamily="18" charset="0"/>
              </a:rPr>
              <a:t>№</a:t>
            </a:r>
            <a:r>
              <a:rPr lang="en-US" b="1" dirty="0" smtClean="0">
                <a:solidFill>
                  <a:srgbClr val="FF0000"/>
                </a:solidFill>
                <a:ea typeface="Calibri" panose="020F0502020204030204" pitchFamily="34" charset="0"/>
                <a:cs typeface="Sylfaen" panose="010A0502050306030303" pitchFamily="18" charset="0"/>
              </a:rPr>
              <a:t>83</a:t>
            </a:r>
            <a:r>
              <a:rPr lang="ka-GE" b="1" dirty="0" smtClean="0">
                <a:solidFill>
                  <a:srgbClr val="FF0000"/>
                </a:solidFill>
                <a:ea typeface="Calibri" panose="020F0502020204030204" pitchFamily="34" charset="0"/>
                <a:cs typeface="Sylfaen" panose="010A0502050306030303" pitchFamily="18" charset="0"/>
              </a:rPr>
              <a:t> </a:t>
            </a:r>
            <a:r>
              <a:rPr lang="ka-GE" b="1" dirty="0">
                <a:solidFill>
                  <a:srgbClr val="FF0000"/>
                </a:solidFill>
                <a:ea typeface="Calibri" panose="020F0502020204030204" pitchFamily="34" charset="0"/>
                <a:cs typeface="Sylfaen" panose="010A0502050306030303" pitchFamily="18" charset="0"/>
              </a:rPr>
              <a:t>პროგრამას „სატვირთო გადაზიდვების ლოგისტიკა</a:t>
            </a:r>
            <a:r>
              <a:rPr lang="ka-GE" b="1" dirty="0" smtClean="0">
                <a:solidFill>
                  <a:srgbClr val="FF0000"/>
                </a:solidFill>
                <a:ea typeface="Calibri" panose="020F0502020204030204" pitchFamily="34" charset="0"/>
                <a:cs typeface="Sylfaen" panose="010A0502050306030303" pitchFamily="18" charset="0"/>
              </a:rPr>
              <a:t>“</a:t>
            </a:r>
            <a:r>
              <a:rPr lang="ka-GE" b="1" dirty="0" smtClean="0">
                <a:ea typeface="Calibri" panose="020F0502020204030204" pitchFamily="34" charset="0"/>
                <a:cs typeface="Sylfaen" panose="010A0502050306030303"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a-GE" b="1" dirty="0">
                <a:ea typeface="Calibri" panose="020F0502020204030204" pitchFamily="34" charset="0"/>
                <a:cs typeface="Sylfaen" panose="010A0502050306030303" pitchFamily="18" charset="0"/>
              </a:rPr>
              <a:t>4. გვერდის მარჯვენა მხარეზე გვაქვს ორი ღილაკი, რომელთა საშუალებითაც მოახდენთ ჯერ </a:t>
            </a:r>
            <a:r>
              <a:rPr lang="ka-GE" b="1" dirty="0" smtClean="0">
                <a:ea typeface="Calibri" panose="020F0502020204030204" pitchFamily="34" charset="0"/>
                <a:cs typeface="Sylfaen" panose="010A0502050306030303" pitchFamily="18" charset="0"/>
              </a:rPr>
              <a:t>რეგისტრაციას (უკუკავშირისათვის საჭირო </a:t>
            </a:r>
            <a:r>
              <a:rPr lang="ka-GE" b="1" dirty="0">
                <a:ea typeface="Calibri" panose="020F0502020204030204" pitchFamily="34" charset="0"/>
                <a:cs typeface="Sylfaen" panose="010A0502050306030303" pitchFamily="18" charset="0"/>
              </a:rPr>
              <a:t>იქნება თქვენი </a:t>
            </a:r>
            <a:r>
              <a:rPr lang="ka-GE" b="1" dirty="0" smtClean="0">
                <a:ea typeface="Calibri" panose="020F0502020204030204" pitchFamily="34" charset="0"/>
                <a:cs typeface="Sylfaen" panose="010A0502050306030303" pitchFamily="18" charset="0"/>
              </a:rPr>
              <a:t>ელექტრონული </a:t>
            </a:r>
            <a:r>
              <a:rPr lang="ka-GE" b="1" dirty="0">
                <a:ea typeface="Calibri" panose="020F0502020204030204" pitchFamily="34" charset="0"/>
                <a:cs typeface="Sylfaen" panose="010A0502050306030303" pitchFamily="18" charset="0"/>
              </a:rPr>
              <a:t>ფოსტა), შემდეგ კი </a:t>
            </a:r>
            <a:r>
              <a:rPr lang="ka-GE" b="1" dirty="0" smtClean="0">
                <a:ea typeface="Calibri" panose="020F0502020204030204" pitchFamily="34" charset="0"/>
                <a:cs typeface="Sylfaen" panose="010A0502050306030303" pitchFamily="18" charset="0"/>
              </a:rPr>
              <a:t>გავლით პროგრამაზე რეგისტრაციას;</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90170">
              <a:lnSpc>
                <a:spcPct val="107000"/>
              </a:lnSpc>
              <a:spcAft>
                <a:spcPts val="0"/>
              </a:spcAft>
            </a:pPr>
            <a:r>
              <a:rPr lang="ka-GE" b="1" dirty="0">
                <a:ea typeface="Calibri" panose="020F0502020204030204" pitchFamily="34" charset="0"/>
                <a:cs typeface="Sylfaen" panose="010A0502050306030303" pitchFamily="18" charset="0"/>
              </a:rPr>
              <a:t>5. რეგისტრაციის დადასტურებას, </a:t>
            </a:r>
            <a:r>
              <a:rPr lang="ka-GE" b="1" dirty="0" smtClean="0">
                <a:ea typeface="Calibri" panose="020F0502020204030204" pitchFamily="34" charset="0"/>
                <a:cs typeface="Sylfaen" panose="010A0502050306030303" pitchFamily="18" charset="0"/>
              </a:rPr>
              <a:t>მიიღებთ ელექტრონულ ფოსტაზე.</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4178460" cy="282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8996" y="0"/>
            <a:ext cx="4282634" cy="2720051"/>
          </a:xfrm>
          <a:prstGeom prst="rect">
            <a:avLst/>
          </a:prstGeom>
          <a:noFill/>
        </p:spPr>
      </p:pic>
    </p:spTree>
    <p:extLst>
      <p:ext uri="{BB962C8B-B14F-4D97-AF65-F5344CB8AC3E}">
        <p14:creationId xmlns:p14="http://schemas.microsoft.com/office/powerpoint/2010/main" val="3410799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0" y="1"/>
            <a:ext cx="11521440" cy="2957511"/>
          </a:xfrm>
        </p:spPr>
        <p:txBody>
          <a:bodyPr/>
          <a:lstStyle/>
          <a:p>
            <a:endParaRPr lang="en-US" dirty="0"/>
          </a:p>
        </p:txBody>
      </p:sp>
      <p:sp>
        <p:nvSpPr>
          <p:cNvPr id="3" name="Content Placeholder 2"/>
          <p:cNvSpPr>
            <a:spLocks noGrp="1"/>
          </p:cNvSpPr>
          <p:nvPr>
            <p:ph idx="1"/>
          </p:nvPr>
        </p:nvSpPr>
        <p:spPr>
          <a:xfrm>
            <a:off x="838200" y="3538331"/>
            <a:ext cx="10515600" cy="1693627"/>
          </a:xfrm>
        </p:spPr>
        <p:txBody>
          <a:bodyPr/>
          <a:lstStyle/>
          <a:p>
            <a:pPr marL="0" indent="0">
              <a:buNone/>
            </a:pPr>
            <a:r>
              <a:rPr lang="ka-GE" dirty="0" smtClean="0"/>
              <a:t>                               </a:t>
            </a:r>
          </a:p>
          <a:p>
            <a:pPr marL="0" indent="0" algn="ctr">
              <a:buNone/>
            </a:pPr>
            <a:r>
              <a:rPr lang="ka-GE" sz="5400" dirty="0">
                <a:solidFill>
                  <a:srgbClr val="FF6600"/>
                </a:solidFill>
              </a:rPr>
              <a:t> </a:t>
            </a:r>
            <a:r>
              <a:rPr lang="ka-GE" sz="5400" b="1" dirty="0" smtClean="0">
                <a:solidFill>
                  <a:srgbClr val="FF6600"/>
                </a:solidFill>
              </a:rPr>
              <a:t>გმადლობთ რომ მოგვისმინეთ</a:t>
            </a:r>
            <a:endParaRPr lang="en-US" sz="5400" b="1" dirty="0">
              <a:solidFill>
                <a:srgbClr val="FF66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 y="55659"/>
            <a:ext cx="4099036" cy="29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915" y="-1"/>
            <a:ext cx="357013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646" y="55660"/>
            <a:ext cx="3852269" cy="290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883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453</Words>
  <Application>Microsoft Office PowerPoint</Application>
  <PresentationFormat>Widescreen</PresentationFormat>
  <Paragraphs>23</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Geo_WWW_Times</vt:lpstr>
      <vt:lpstr>Sylfaen</vt:lpstr>
      <vt:lpstr>Times New Roman</vt:lpstr>
      <vt:lpstr>Office Theme</vt:lpstr>
      <vt:lpstr>აკაკი წერეთლის სახელმწიფო უნივერსიტეტი გიწვევთ სასწავლებლად ტრანსპორტის და ლოგისტიკის მიმართულების პროფესიულ მოდულურ პროგრამაზე: სატვირთო გადაზიდვების ლოგისტიკა (დისტრიბუტორი) პროგრამის ხანგრძლივობა  - 14 თვე მისამართი: ქუთაისი, ახალგაზრდობის გამზ. 98.  ტელ: 593-56 -42 -99;   </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აკაკი წერეთლის სახელმწიფო უნივერსიტეტი გიწვევთ სასწავლებლად ტრანსპორტის და ლოგისტიკის მიმართულების პროფესიულ მოდულურ პროგრამაზე: სატვირთო გადაზიდვების ლოგისტიკა (დისტრიბუტორი) პროგრამის ხანგრძლივობა  - 14 თვე მისამართი: ქუთაისი, ახალგაზრდობის გამზ. 98.  ტელ: 593-56 -42 -99;   </dc:title>
  <dc:creator>Jumber Chogovadze</dc:creator>
  <cp:lastModifiedBy>Jumber Chogovadze</cp:lastModifiedBy>
  <cp:revision>13</cp:revision>
  <dcterms:created xsi:type="dcterms:W3CDTF">2022-05-24T09:30:30Z</dcterms:created>
  <dcterms:modified xsi:type="dcterms:W3CDTF">2022-05-24T11:07:58Z</dcterms:modified>
</cp:coreProperties>
</file>